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70" r:id="rId9"/>
    <p:sldId id="261" r:id="rId10"/>
    <p:sldId id="263" r:id="rId11"/>
    <p:sldId id="264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8" autoAdjust="0"/>
    <p:restoredTop sz="85171" autoAdjust="0"/>
  </p:normalViewPr>
  <p:slideViewPr>
    <p:cSldViewPr snapToGrid="0">
      <p:cViewPr varScale="1">
        <p:scale>
          <a:sx n="73" d="100"/>
          <a:sy n="73" d="100"/>
        </p:scale>
        <p:origin x="90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DC5E3-699B-43E0-BF2E-49B5464C962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F2810-E02D-4007-AE24-B78F790AE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3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0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 boundaries aren’t as optimized, but the scheme has stability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1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6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C8046-F21E-E582-6758-4E40B919D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CBB49-C22B-AF32-74B2-3E1F53992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D70B4-EEDF-3F59-D0D8-D44533050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Acknowledgements – who else has worked on it, credit to NSF (grant #) and BYU for support</a:t>
            </a:r>
          </a:p>
          <a:p>
            <a:r>
              <a:rPr lang="en-US"/>
              <a:t>Mention James’s poster later on</a:t>
            </a:r>
          </a:p>
          <a:p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NSF-PHY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2207615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8023-BC90-3CE5-C70F-CB01D7D04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F2810-E02D-4007-AE24-B78F790AE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61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model GW faster and with high accuracy</a:t>
            </a:r>
          </a:p>
          <a:p>
            <a:r>
              <a:rPr lang="en-US" dirty="0"/>
              <a:t>Important/relevant with new projects like LISA</a:t>
            </a:r>
          </a:p>
          <a:p>
            <a:r>
              <a:rPr lang="en-US" dirty="0"/>
              <a:t>Difficult challenge to employ methods that improve accuracy but are stable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codebase that runs binary merger simulations</a:t>
            </a:r>
          </a:p>
          <a:p>
            <a:r>
              <a:rPr lang="en-US" dirty="0"/>
              <a:t>WAMR saves on computational time</a:t>
            </a:r>
          </a:p>
          <a:p>
            <a:r>
              <a:rPr lang="en-US" dirty="0"/>
              <a:t>When we find the stable schemes, we will implement them into </a:t>
            </a:r>
            <a:r>
              <a:rPr lang="en-US" dirty="0" err="1"/>
              <a:t>Dendro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Hope to improve accuracy and communication – WAMR has smaller stencil sizes so we could potentially reduce communication costs between different “</a:t>
            </a:r>
            <a:r>
              <a:rPr lang="en-US" dirty="0" err="1"/>
              <a:t>subgrids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CFD comes with additional difficulties that we are addressing (matrix inversion, harder to find stability)</a:t>
            </a:r>
          </a:p>
          <a:p>
            <a:r>
              <a:rPr lang="en-US" dirty="0"/>
              <a:t>There are fast methods to invert banded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also only must invert the matrix a few times on smaller grid sizes</a:t>
            </a:r>
          </a:p>
          <a:p>
            <a:r>
              <a:rPr lang="en-US" dirty="0"/>
              <a:t>The improvement from using less points is worth introducing the additional complications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8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Brady and Livescu did this for 1st derivatives, our goal is to do this for 2nd derivatives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choose free parameters, we increase the stencil size beyond “what is needed” for a certain order of accuracy; we then can have more variables than constraint equations, so some are free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Free parameters can be optimized algorithmically to find choices that lead to stability or optimize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time evolution of Maxwell’s equations with a CFD operator that hasn’t been optimized for stability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2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9E27C-E450-E4C8-2777-3C75DBFD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1A977-2F7F-0073-E7BB-ACA3B605E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19616-E9CF-EE44-51D1-1920E1B4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error for another Maxwell equation time evolution</a:t>
            </a:r>
          </a:p>
          <a:p>
            <a:r>
              <a:rPr lang="en-US" dirty="0"/>
              <a:t>E666 is Explicit 6</a:t>
            </a:r>
            <a:r>
              <a:rPr lang="en-US" baseline="30000" dirty="0"/>
              <a:t>th</a:t>
            </a:r>
            <a:r>
              <a:rPr lang="en-US" dirty="0"/>
              <a:t> order in all 3 spatial dimensions</a:t>
            </a:r>
          </a:p>
          <a:p>
            <a:r>
              <a:rPr lang="en-US" dirty="0"/>
              <a:t>L0/L1/L2 is different levels of refinements (more grid points)</a:t>
            </a:r>
          </a:p>
          <a:p>
            <a:r>
              <a:rPr lang="en-US" dirty="0"/>
              <a:t>BL11 is a stable Brady and Livescu compact scheme; stability is shown by lack of blowing up but they also achieve much higher accuracy, being compact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3EF3-CA2D-918A-A6F4-176987000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F2810-E02D-4007-AE24-B78F790AE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85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 approach – interpolation function to almost treat boundaries as centered stencils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Convey what this means a little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6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direct measure of the error at different spatial points on the grid (error = analytic – numerical)</a:t>
            </a:r>
          </a:p>
          <a:p>
            <a:r>
              <a:rPr lang="en-US" dirty="0"/>
              <a:t>Kim boundaries are about 10x better and the interior is too; the shape is “flatter”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1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A286-056C-5CE1-5A56-797AEF2C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3069F-F83F-A13B-B767-51A7EA02D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9A751-E046-13CE-9155-8D3872C6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1F33-2D5C-F899-CA2E-A2C6978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5869-6105-1325-C49C-38490068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2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B105-22C2-68A1-92DB-89B3A126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0511F-331A-82C3-24F4-AFB3CB172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69104-58C7-BAF6-EE6B-6EDE5D0A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67625-AE3E-9EE1-945D-D3C02680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152DE-5B14-A3BD-EC25-FD425535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7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C791D-2957-E174-8800-8AA9A7F15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06599-22AC-3AD4-D530-FE39CDD78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8358D-3243-D3BF-A735-C2031174A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CD442-93E6-1EC0-E6C3-5266B66F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06909-8B3B-A634-56F0-82B16509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CBEC-7767-DEC2-1C12-99F05A02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D60A-4021-0A4A-F07A-3C4647742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0CA6-666E-A828-CA31-F958A82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53B80-2C4D-A23E-35AA-70B99A78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8A34F-3728-CD9F-372A-3A32F37B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2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7EEA-443A-51C1-EE6A-0C79D1B8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B3C67-B1F3-B2CE-7EE2-3CD7100A6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F5FB2-1163-92C9-6EAE-49D38297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E1A60-6293-24D7-11EA-BD8FA113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92EE-E7AE-BDCA-5F5F-A51EEA2B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4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2CE6-7AC5-756B-65E9-976354E8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944F3-58C0-0223-F3C4-1C9C77497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E9568-A388-3195-DDF5-9CFAC1C6E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7C1B0-30F6-4C80-B9F9-1B5B2CE6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8894A-B721-033D-FA25-6B162FBF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BA237-8BF0-42B3-16CE-8F5004F9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2BD9-DDB0-1B0B-ACB9-52C2A80A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87EF3-3E07-A8F9-6402-5DFB3580F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9CED3-65E2-A1ED-B270-A31097D9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ECD54-4D83-F053-81DB-582073BFC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FFA2F-3BFA-A81E-1A4D-BFA8C1240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DABB35-2239-AA36-9FBC-B29F56A4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2CA42-48A5-41BF-FB50-8D527AEC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502452-0EF8-4276-1251-23760206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38E7-ED74-1EAD-94CD-A0A6255C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D84E1-B77C-5452-8824-3A772B4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4D1E8-6316-115B-3550-5B10BB35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D27CF-06C3-E5D3-38DC-74EB6F9D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56938-8636-21F5-98C3-BE802E39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43DED-0DF0-7F75-61CE-7E906BA9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503AF-0D33-1D59-2EC5-4E827C69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1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5ADB-7526-2904-1B2B-D750B5E5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DBADC-0173-3964-64B5-EAD2B9D12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D4D6F-B781-0D7F-1A3E-FE55D28EC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D9D28-D4A0-734E-6BB2-7BD40439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3DB3C-9897-6698-E1A0-4EDE2C84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8B604-D890-E7D4-1E6B-5411B6E6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E5BE-44C5-E4A0-3A90-E2E70582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351DB-628C-CB90-5E17-50BDBAE1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DF416-1B21-FE38-57F2-1C484C9C8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23857-5B6E-813A-1DBF-E0EFC1A6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0F767-DC44-4C84-FBA8-F8926F5F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C328F-FD6A-407B-60EE-213F1CE1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2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0502C-6A5A-7953-EB34-DEC810AB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DF445-4503-60AF-EE0E-C6F16D66A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A028D-1E93-D52F-8273-27CC4C85F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CD3226-F81E-4AD9-939C-8140AA0BDEC3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CFE6F-3834-71D5-682C-26414182B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3D33B-1D1E-E1E8-A774-70BC1500F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6F33-B96E-770C-392C-9AEC3C3E5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Analyzing the Stability of Compact Finite Difference Schemes for Use in Binary Black Hole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67075-0400-D8C2-AFB8-D10F5E5602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Nathanael Garey</a:t>
            </a:r>
            <a:r>
              <a:rPr lang="en-US" baseline="30000" dirty="0"/>
              <a:t>1</a:t>
            </a:r>
            <a:r>
              <a:rPr lang="en-US" dirty="0"/>
              <a:t>, Eric Hirschmann</a:t>
            </a:r>
            <a:r>
              <a:rPr lang="en-US" baseline="30000" dirty="0"/>
              <a:t>1</a:t>
            </a:r>
            <a:r>
              <a:rPr lang="en-US" dirty="0"/>
              <a:t>, David Neilsen</a:t>
            </a:r>
            <a:r>
              <a:rPr lang="en-US" baseline="30000" dirty="0"/>
              <a:t>1</a:t>
            </a:r>
            <a:r>
              <a:rPr lang="en-US" dirty="0"/>
              <a:t>, James Bleazard</a:t>
            </a:r>
            <a:r>
              <a:rPr lang="en-US" baseline="30000" dirty="0"/>
              <a:t>1</a:t>
            </a:r>
            <a:r>
              <a:rPr lang="en-US" dirty="0"/>
              <a:t>, Luke Papenfuss</a:t>
            </a:r>
            <a:r>
              <a:rPr lang="en-US" baseline="30000" dirty="0"/>
              <a:t>1</a:t>
            </a:r>
            <a:r>
              <a:rPr lang="en-US" dirty="0"/>
              <a:t>, Andrew Carroll</a:t>
            </a:r>
            <a:r>
              <a:rPr lang="en-US" baseline="30000" dirty="0"/>
              <a:t>1</a:t>
            </a:r>
          </a:p>
          <a:p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Brigham Young University, Provo, UT 84602</a:t>
            </a:r>
          </a:p>
        </p:txBody>
      </p:sp>
      <p:pic>
        <p:nvPicPr>
          <p:cNvPr id="1026" name="Picture 2" descr="BYU Brigham Young University Logo PNG Vector (EPS) Free Download">
            <a:extLst>
              <a:ext uri="{FF2B5EF4-FFF2-40B4-BE49-F238E27FC236}">
                <a16:creationId xmlns:a16="http://schemas.microsoft.com/office/drawing/2014/main" id="{348F8D7D-6CD7-9AF1-E3E8-D438F7CD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40" y="5461000"/>
            <a:ext cx="1336040" cy="133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B8E0D8-AC4B-6848-1DD0-B9A615FA6547}"/>
              </a:ext>
            </a:extLst>
          </p:cNvPr>
          <p:cNvSpPr txBox="1"/>
          <p:nvPr/>
        </p:nvSpPr>
        <p:spPr>
          <a:xfrm>
            <a:off x="0" y="6488668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Undergraduate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0637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DC3B80-F0B3-1DF3-62D9-890AA1DBF70B}"/>
              </a:ext>
            </a:extLst>
          </p:cNvPr>
          <p:cNvSpPr txBox="1"/>
          <p:nvPr/>
        </p:nvSpPr>
        <p:spPr>
          <a:xfrm>
            <a:off x="5731982" y="6611779"/>
            <a:ext cx="6588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Towards a genuinely stable boundary closure for </a:t>
            </a:r>
            <a:r>
              <a:rPr lang="en-US" sz="1000" dirty="0" err="1"/>
              <a:t>pentadiagonal</a:t>
            </a:r>
            <a:r>
              <a:rPr lang="en-US" sz="1000" dirty="0"/>
              <a:t> compact finite difference schemes (Kim et al., 2024)</a:t>
            </a:r>
          </a:p>
        </p:txBody>
      </p:sp>
      <p:pic>
        <p:nvPicPr>
          <p:cNvPr id="5" name="Picture 4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654DCCF3-4398-6086-B474-FA58D3661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02" y="315468"/>
            <a:ext cx="9340596" cy="62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0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25F17-93FD-BF8F-D7AC-E015FA1FC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9193" y="317795"/>
            <a:ext cx="9333614" cy="6222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66C0CA-A241-AD9E-48C9-8FBF1ADB3CAF}"/>
              </a:ext>
            </a:extLst>
          </p:cNvPr>
          <p:cNvSpPr txBox="1"/>
          <p:nvPr/>
        </p:nvSpPr>
        <p:spPr>
          <a:xfrm>
            <a:off x="5219918" y="6611779"/>
            <a:ext cx="69720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High-order, stable, and conservative boundary schemes for central and compact finite differences (Brady and Livescu, 2018)</a:t>
            </a:r>
          </a:p>
        </p:txBody>
      </p:sp>
    </p:spTree>
    <p:extLst>
      <p:ext uri="{BB962C8B-B14F-4D97-AF65-F5344CB8AC3E}">
        <p14:creationId xmlns:p14="http://schemas.microsoft.com/office/powerpoint/2010/main" val="186249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5C12-DFC0-5D68-29DB-EBD6AA04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641C-1A03-4379-D640-6CD228A2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machine learning optimization algorithm to find parameters for stable CFD schemes</a:t>
            </a:r>
          </a:p>
          <a:p>
            <a:r>
              <a:rPr lang="en-US" dirty="0"/>
              <a:t>Continue analytic work to show that schemes are stable and discover where instabilities arise</a:t>
            </a:r>
          </a:p>
          <a:p>
            <a:r>
              <a:rPr lang="en-US" dirty="0"/>
              <a:t>Implement boundary interpolation methods to improve accuracy on boundary points</a:t>
            </a:r>
          </a:p>
        </p:txBody>
      </p:sp>
    </p:spTree>
    <p:extLst>
      <p:ext uri="{BB962C8B-B14F-4D97-AF65-F5344CB8AC3E}">
        <p14:creationId xmlns:p14="http://schemas.microsoft.com/office/powerpoint/2010/main" val="260263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DA4B1-C35C-B3ED-D057-8E9D5894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4E61-EB19-679E-F9B0-2F0429F9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DC02A-4178-DBF1-096D-F2BACD67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thank Dr. Eric </a:t>
            </a:r>
            <a:r>
              <a:rPr lang="en-US" dirty="0" err="1"/>
              <a:t>Hirschmann</a:t>
            </a:r>
            <a:r>
              <a:rPr lang="en-US" dirty="0"/>
              <a:t>, Dr. David </a:t>
            </a:r>
            <a:r>
              <a:rPr lang="en-US" dirty="0" err="1"/>
              <a:t>Neilsen</a:t>
            </a:r>
            <a:r>
              <a:rPr lang="en-US" dirty="0"/>
              <a:t>, and Dr. William Black for their mentorship and help with my research efforts.</a:t>
            </a:r>
          </a:p>
          <a:p>
            <a:r>
              <a:rPr lang="en-US" dirty="0"/>
              <a:t>We would like to thank the National Science Foundation (NSF-PHY 2207615) and Brigham Young University for their funding in support of our research efforts.</a:t>
            </a:r>
          </a:p>
        </p:txBody>
      </p:sp>
    </p:spTree>
    <p:extLst>
      <p:ext uri="{BB962C8B-B14F-4D97-AF65-F5344CB8AC3E}">
        <p14:creationId xmlns:p14="http://schemas.microsoft.com/office/powerpoint/2010/main" val="283968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FCCC-78D9-B953-8269-E4880BAA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Purpose/Goals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1A42E-F471-B551-5CCF-0AD106278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accurate black hole mergers are needed</a:t>
            </a:r>
          </a:p>
          <a:p>
            <a:r>
              <a:rPr lang="en-US" dirty="0"/>
              <a:t>Additional factors (high mass ratio, spin, eccentricity) increase computational costs</a:t>
            </a:r>
          </a:p>
          <a:p>
            <a:r>
              <a:rPr lang="en-US" dirty="0"/>
              <a:t>Important with new/improved gravitational wave detectors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7693F1-4E9E-65BF-2BD7-3E791EC6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52" y="3913125"/>
            <a:ext cx="4202636" cy="236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D8AA5-2999-EE8F-FCAE-08B0E2AD2B54}"/>
              </a:ext>
            </a:extLst>
          </p:cNvPr>
          <p:cNvSpPr txBox="1"/>
          <p:nvPr/>
        </p:nvSpPr>
        <p:spPr>
          <a:xfrm>
            <a:off x="7060675" y="6375063"/>
            <a:ext cx="4648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https://commons.wikimedia.org/wiki/File:Gravitational_waves_detected_100_years_after_Einstein%E2%80%99s_prediction_%28noaoann16005a%29.jpg</a:t>
            </a:r>
          </a:p>
        </p:txBody>
      </p:sp>
      <p:pic>
        <p:nvPicPr>
          <p:cNvPr id="8" name="Picture 7" descr="A grid with dots and lights&#10;&#10;Description automatically generated with medium confidence">
            <a:extLst>
              <a:ext uri="{FF2B5EF4-FFF2-40B4-BE49-F238E27FC236}">
                <a16:creationId xmlns:a16="http://schemas.microsoft.com/office/drawing/2014/main" id="{F1A86E27-85A9-D58B-8BAC-6151DB6C4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23" y="3769279"/>
            <a:ext cx="3869701" cy="30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3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4A45-DFDB-05A6-ABC6-B097958A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Dendro-GR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3210-DEE2-B3A3-48E2-A917DADB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black hole simulations with Wavelet Adaptive Mesh Refinement (WAMR)</a:t>
            </a:r>
          </a:p>
          <a:p>
            <a:r>
              <a:rPr lang="en-US" dirty="0"/>
              <a:t>Less refinement needed in the grid where information hasn’t propagated</a:t>
            </a:r>
          </a:p>
          <a:p>
            <a:r>
              <a:rPr lang="en-US" dirty="0"/>
              <a:t>We will implement our methods with hope to improve accuracy and communication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1A245-2A0E-CB82-B837-E5790007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73" y="4194794"/>
            <a:ext cx="7065682" cy="2298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882AA4-DC96-5DE2-B3D7-29B7096B567B}"/>
              </a:ext>
            </a:extLst>
          </p:cNvPr>
          <p:cNvSpPr txBox="1"/>
          <p:nvPr/>
        </p:nvSpPr>
        <p:spPr>
          <a:xfrm>
            <a:off x="4883759" y="6544739"/>
            <a:ext cx="6264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i="0" dirty="0">
                <a:solidFill>
                  <a:srgbClr val="000000"/>
                </a:solidFill>
                <a:effectLst/>
                <a:latin typeface="Lucida Grande"/>
              </a:rPr>
              <a:t>Massively Parallel Simulations of Binary Black Hole Intermediate-Mass-Ratio </a:t>
            </a:r>
            <a:r>
              <a:rPr lang="en-US" sz="1000" i="0" dirty="0" err="1">
                <a:solidFill>
                  <a:srgbClr val="000000"/>
                </a:solidFill>
                <a:effectLst/>
                <a:latin typeface="Lucida Grande"/>
              </a:rPr>
              <a:t>Inspirals</a:t>
            </a:r>
            <a:r>
              <a:rPr lang="en-US" sz="1000" i="0" dirty="0">
                <a:solidFill>
                  <a:srgbClr val="000000"/>
                </a:solidFill>
                <a:effectLst/>
                <a:latin typeface="Lucida Grande"/>
              </a:rPr>
              <a:t> (Fernando et al., 2019)</a:t>
            </a:r>
          </a:p>
        </p:txBody>
      </p:sp>
    </p:spTree>
    <p:extLst>
      <p:ext uri="{BB962C8B-B14F-4D97-AF65-F5344CB8AC3E}">
        <p14:creationId xmlns:p14="http://schemas.microsoft.com/office/powerpoint/2010/main" val="228999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27DA-5DAC-46D8-C144-EF574F5E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vs. Compact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B98D-6FAF-3B19-FF64-EE3EF07B2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Centered explicit scheme comes from the limit definition of the derivative</a:t>
            </a:r>
          </a:p>
          <a:p>
            <a:r>
              <a:rPr lang="en-US" dirty="0"/>
              <a:t>Compact Finite Difference (CFD) schemes can achieve higher accuracy with less points</a:t>
            </a:r>
          </a:p>
          <a:p>
            <a:r>
              <a:rPr lang="en-US" dirty="0"/>
              <a:t>The matrix inversion is an additional computational cost that can be reduced</a:t>
            </a:r>
          </a:p>
          <a:p>
            <a:r>
              <a:rPr lang="en-US" dirty="0"/>
              <a:t>Our current effort is to find stable compact schemes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15B6D-3838-AE76-900E-1D662053B10E}"/>
              </a:ext>
            </a:extLst>
          </p:cNvPr>
          <p:cNvSpPr txBox="1"/>
          <p:nvPr/>
        </p:nvSpPr>
        <p:spPr>
          <a:xfrm>
            <a:off x="1892410" y="5118045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Explicit Scheme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4CF63-E098-D6C8-2649-66C3A9444B51}"/>
              </a:ext>
            </a:extLst>
          </p:cNvPr>
          <p:cNvSpPr txBox="1"/>
          <p:nvPr/>
        </p:nvSpPr>
        <p:spPr>
          <a:xfrm>
            <a:off x="7273419" y="5057958"/>
            <a:ext cx="310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Implicit/Compact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A07BF-089F-E299-8AB7-7E07F591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985" y="5638657"/>
            <a:ext cx="2877229" cy="627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FA8432-E183-5BEF-07E0-29E3E678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517" y="5525536"/>
            <a:ext cx="5057283" cy="7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2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10BD-447D-6056-94FF-D4B3B890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FA28-E857-8130-2DCA-B3E080E7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CFD with Dirichlet boundary conditions</a:t>
            </a:r>
          </a:p>
          <a:p>
            <a:r>
              <a:rPr lang="en-US" dirty="0"/>
              <a:t>Add free parameters that can vary from their “original” value</a:t>
            </a:r>
          </a:p>
          <a:p>
            <a:r>
              <a:rPr lang="en-US" dirty="0"/>
              <a:t>Run many tests with different free parameters and eliminate options that become unstable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0297-E239-CFF7-C109-49843377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42" y="4007685"/>
            <a:ext cx="8845316" cy="26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5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5F51-B4CF-627D-902D-0DD21D83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26BAD-D946-F53F-5D26-D5F8A831DE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1863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perform a Fourier analysis for different schemes</a:t>
                </a:r>
              </a:p>
              <a:p>
                <a:r>
                  <a:rPr lang="en-US" dirty="0"/>
                  <a:t>We see that the behavior of a centered explicit scheme is dissipative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</m:oMath>
                </a14:m>
                <a:r>
                  <a:rPr lang="en-US" dirty="0"/>
                  <a:t>) and thus stable</a:t>
                </a:r>
              </a:p>
              <a:p>
                <a:r>
                  <a:rPr lang="en-US" dirty="0"/>
                  <a:t>For a compact scheme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, it is stable if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has only positive eigenvalues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26BAD-D946-F53F-5D26-D5F8A831DE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18632" cy="4351338"/>
              </a:xfrm>
              <a:blipFill>
                <a:blip r:embed="rId2"/>
                <a:stretch>
                  <a:fillRect l="-1887" t="-2381" r="-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E30BA582-107F-27DD-646B-7C585A7A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87" y="3664768"/>
            <a:ext cx="3272618" cy="28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2C663-D774-6A82-2140-FF325565D1FC}"/>
              </a:ext>
            </a:extLst>
          </p:cNvPr>
          <p:cNvSpPr txBox="1"/>
          <p:nvPr/>
        </p:nvSpPr>
        <p:spPr>
          <a:xfrm>
            <a:off x="7506409" y="6492875"/>
            <a:ext cx="3880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https://upload.wikimedia.org/wikipedia/commons/2/26/Sinx_x.png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9CA3D-D61E-4F46-9381-76172119A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88" y="539568"/>
            <a:ext cx="3272617" cy="253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7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25F17-93FD-BF8F-D7AC-E015FA1FC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4709" y="1398873"/>
            <a:ext cx="7602582" cy="531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B9D13-845B-DAC8-94BE-0BD0D5B6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Unoptimized Scheme with Instability</a:t>
            </a:r>
          </a:p>
        </p:txBody>
      </p:sp>
    </p:spTree>
    <p:extLst>
      <p:ext uri="{BB962C8B-B14F-4D97-AF65-F5344CB8AC3E}">
        <p14:creationId xmlns:p14="http://schemas.microsoft.com/office/powerpoint/2010/main" val="120681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A09B8-6F1D-F605-7121-6CBDFBAB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C86F-CB4E-3815-93B0-9B265718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Evolution of Stable Schemes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01C3-7FD7-D7FB-0D2F-FC6B15BBD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423" y="1562318"/>
            <a:ext cx="6629154" cy="50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D9A1-7A96-09A5-9B08-403EC5E6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B4834-26F2-7882-A8EC-337C431A0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1231" cy="4351338"/>
          </a:xfrm>
        </p:spPr>
        <p:txBody>
          <a:bodyPr/>
          <a:lstStyle/>
          <a:p>
            <a:r>
              <a:rPr lang="en-US" dirty="0"/>
              <a:t>Boundary points have worse accuracy than interiors</a:t>
            </a:r>
          </a:p>
          <a:p>
            <a:r>
              <a:rPr lang="en-US" dirty="0"/>
              <a:t>Centered vs. shifted stencils – less points to approximate the function’s derivative</a:t>
            </a:r>
          </a:p>
          <a:p>
            <a:r>
              <a:rPr lang="en-US" dirty="0"/>
              <a:t>Interpolation function allows boundary points to use information from “points” outside the scheme, acting like a centered stencil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88D5354F-1C5D-EBAE-5A16-55D116A43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26329"/>
          <a:stretch/>
        </p:blipFill>
        <p:spPr>
          <a:xfrm>
            <a:off x="7440603" y="1853057"/>
            <a:ext cx="4404795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905</Words>
  <Application>Microsoft Office PowerPoint</Application>
  <PresentationFormat>Widescreen</PresentationFormat>
  <Paragraphs>85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 Math</vt:lpstr>
      <vt:lpstr>Lucida Grande</vt:lpstr>
      <vt:lpstr>Office Theme</vt:lpstr>
      <vt:lpstr>Analyzing the Stability of Compact Finite Difference Schemes for Use in Binary Black Hole Simulations</vt:lpstr>
      <vt:lpstr>Purpose/Goals</vt:lpstr>
      <vt:lpstr>Dendro-GR</vt:lpstr>
      <vt:lpstr>Explicit vs. Compact Schemes</vt:lpstr>
      <vt:lpstr>Improving Stability</vt:lpstr>
      <vt:lpstr>Analytic Approach</vt:lpstr>
      <vt:lpstr>Unoptimized Scheme with Instability</vt:lpstr>
      <vt:lpstr>Time Evolution of Stable Schemes</vt:lpstr>
      <vt:lpstr>Improving Accuracy</vt:lpstr>
      <vt:lpstr>PowerPoint Presentation</vt:lpstr>
      <vt:lpstr>PowerPoint Presentation</vt:lpstr>
      <vt:lpstr>Future Work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Garey</dc:creator>
  <cp:lastModifiedBy>Nate Garey</cp:lastModifiedBy>
  <cp:revision>77</cp:revision>
  <dcterms:created xsi:type="dcterms:W3CDTF">2024-09-26T19:03:59Z</dcterms:created>
  <dcterms:modified xsi:type="dcterms:W3CDTF">2025-01-10T16:14:51Z</dcterms:modified>
</cp:coreProperties>
</file>